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E752D-9949-4F64-9017-D248A0836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0D0E9E-6FAD-4F56-8134-C39EE1A96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EE8C7-3C26-448A-8672-2432321F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59A18-95E1-4AE7-BF8D-413A6E63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743A7-4654-43ED-9063-61FB497A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3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84A44-B660-4DF2-A577-C4567F23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E5EAAF-9387-4282-8B8A-E45F0BD42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18395-0F31-4699-A7E7-7B7A123D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E5ED-F1A3-4DA6-904F-655F8A61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D33ED-B513-41FD-B667-5AE0829B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CF777E-A217-42D8-97B2-F4D2871FA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CB62F9-A1DB-4D78-B711-3EFEFB1B5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228A7-983D-4308-8F98-4441B797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62933-0AF9-4BA1-9A46-71926104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07757-A322-437B-8F81-FF567BD7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6EB88-9DD0-4650-B835-825C59DD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C7E1B-6B5A-491E-9D35-06529FDD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D372F-8D89-4B75-9591-6DAED51F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BEFE8-91E4-4300-8A6D-2D9844E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C8D98-A4C2-4D2B-9456-65193CCD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1DD29-5EC8-4A99-8130-88825B99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1C5B7-412A-493A-A6C7-EC15B6AC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B7F65-D961-4BA4-A974-CE545925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E4D91-9915-4897-A7EC-8FCE8E9D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EB588-1D93-448F-B5BA-C23FE852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9843-40F9-4211-830B-E44060DA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D0D69-9FA1-4CC2-A315-77DCB9D49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0B3085-7E5F-4DFC-859A-604AD8832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16DCB3-B4DD-4A99-BC2A-1717D24E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D6E8B-1DB2-409E-A1B5-8E0A63FE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878D3C-57A9-4324-80EC-A3F3031A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0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7F63-0194-4AFE-92FA-7C6F629C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0369A-3796-4811-8C44-2E4CA0F7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17404A-DFC0-4EF5-BB67-9608E7BB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79DA6-9F08-4FDE-B2E4-71DF5452A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A8C415-3D91-4D2D-8BA5-F598F0D1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1C4DC7-BBC5-453B-80ED-01340722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86BB72-D50D-4EAB-96E5-A83E2E14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125EB3-7527-4FDB-89B1-F9D3A92D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8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78FF0-9BBC-4FFA-82F7-1E95EE0F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0F7D73-CA2F-4B5B-8880-E50EB493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047928-261A-4A40-A0E9-6D2074BC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E885B7-E529-4833-B31E-F6C56757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8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432294-F0F8-4C1A-8E2A-D3A6AED9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C6AEB-2440-41B8-B415-0A86930B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C2F022-43E7-4A97-989F-6EDC6260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3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0FF8D-05B8-4D95-AA50-1D178D25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67F3F-4883-4C81-9A2F-7BCA5BA6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D6A796-8547-479D-A19F-761C7FDB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D353D-A53B-4407-A77B-03B2C590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3912A-F448-4235-A1C9-BE63C0EC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0C53F-018F-4E36-BF01-E06E9674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2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3141-BEC9-460B-8685-B74F89A0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2A655A-CE20-4FC5-B265-281BCF4FA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B3D68-CF09-4EED-8554-C357E52C5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E86558-D785-491E-AFBA-3FB55798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DE236-6C81-4837-B482-0602D611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F11E7-148C-4AF0-B251-08306F77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2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7EA9E-9E1C-4E98-81CE-D7D8A403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3F869B-110D-492D-A9F5-BEFC6865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2DD84-2612-4A45-9418-770D66C06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586B-5E1F-4DBD-B7BC-45EB29E23B5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3FB29-6757-41FE-8E7F-3A4274077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2F56E-A4E6-4BAF-8F7A-E52278C8F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5F9A-153E-4115-A6B4-5CCE3FB9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E03DF-F160-4605-91B6-F299AA3E5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20" y="2517706"/>
            <a:ext cx="4562591" cy="210857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7289715-0619-4E24-AAA8-03BB16CFE6C3}"/>
              </a:ext>
            </a:extLst>
          </p:cNvPr>
          <p:cNvSpPr/>
          <p:nvPr/>
        </p:nvSpPr>
        <p:spPr>
          <a:xfrm>
            <a:off x="-147142" y="378372"/>
            <a:ext cx="5108028" cy="1049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F48806-F3B8-4973-B365-5E5348428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7" y="568496"/>
            <a:ext cx="4573077" cy="6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7FE80A-6AD0-474A-A43B-88212338C34D}"/>
              </a:ext>
            </a:extLst>
          </p:cNvPr>
          <p:cNvSpPr txBox="1"/>
          <p:nvPr/>
        </p:nvSpPr>
        <p:spPr>
          <a:xfrm>
            <a:off x="6022430" y="2512962"/>
            <a:ext cx="5565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Генерация бизнеса в быстрорастущих отраслях экономики.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Поддержка стартап-движения.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Развитие инновационного малого предпринимательства.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36CF1-CC3D-443D-9402-709F5C30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BDE598-B2D2-40EA-BACB-18A5018B8107}"/>
              </a:ext>
            </a:extLst>
          </p:cNvPr>
          <p:cNvSpPr/>
          <p:nvPr/>
        </p:nvSpPr>
        <p:spPr>
          <a:xfrm>
            <a:off x="7887855" y="226307"/>
            <a:ext cx="3897745" cy="78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ЦЕЛИ КОНКУРСА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B43FF-D7E6-407B-9967-922F14018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65" y="2104041"/>
            <a:ext cx="2558484" cy="2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B97D6-6D13-4A23-B8B2-4223A890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FE80A-6AD0-474A-A43B-88212338C34D}"/>
              </a:ext>
            </a:extLst>
          </p:cNvPr>
          <p:cNvSpPr txBox="1"/>
          <p:nvPr/>
        </p:nvSpPr>
        <p:spPr>
          <a:xfrm>
            <a:off x="2448911" y="3361501"/>
            <a:ext cx="3946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Бизнес-проекты на стадии </a:t>
            </a:r>
            <a:br>
              <a:rPr lang="ru-RU" dirty="0"/>
            </a:br>
            <a:r>
              <a:rPr lang="en-US" dirty="0"/>
              <a:t>Pre-Seed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Бизнес-проекты на стадии </a:t>
            </a:r>
            <a:br>
              <a:rPr lang="ru-RU" dirty="0"/>
            </a:br>
            <a:r>
              <a:rPr lang="en-US" dirty="0"/>
              <a:t>Seed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Бизнес-проекты на стадии </a:t>
            </a:r>
            <a:br>
              <a:rPr lang="ru-RU" dirty="0"/>
            </a:br>
            <a:r>
              <a:rPr lang="en-US" dirty="0"/>
              <a:t>Alpha-</a:t>
            </a:r>
            <a:r>
              <a:rPr lang="ru-RU" dirty="0"/>
              <a:t>версии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62538-5347-46B6-931E-38E08B8B9172}"/>
              </a:ext>
            </a:extLst>
          </p:cNvPr>
          <p:cNvSpPr/>
          <p:nvPr/>
        </p:nvSpPr>
        <p:spPr>
          <a:xfrm>
            <a:off x="2448911" y="2112577"/>
            <a:ext cx="3825766" cy="1131680"/>
          </a:xfrm>
          <a:prstGeom prst="rect">
            <a:avLst/>
          </a:prstGeom>
          <a:ln>
            <a:solidFill>
              <a:srgbClr val="E852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E85222"/>
                </a:solidFill>
              </a:rPr>
              <a:t>УЧАСТНИКИ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9829F4-4D91-47AF-BF2F-FDE79D1D232A}"/>
              </a:ext>
            </a:extLst>
          </p:cNvPr>
          <p:cNvSpPr/>
          <p:nvPr/>
        </p:nvSpPr>
        <p:spPr>
          <a:xfrm>
            <a:off x="6290068" y="2112577"/>
            <a:ext cx="3936496" cy="1131680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НОМИНАЦИИ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945BD-70C6-4FD9-841F-DD07B1CA4217}"/>
              </a:ext>
            </a:extLst>
          </p:cNvPr>
          <p:cNvSpPr txBox="1"/>
          <p:nvPr/>
        </p:nvSpPr>
        <p:spPr>
          <a:xfrm>
            <a:off x="6405688" y="3361501"/>
            <a:ext cx="3946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Инновации </a:t>
            </a:r>
            <a:r>
              <a:rPr lang="en-US" dirty="0" err="1"/>
              <a:t>AgroTech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Инновации </a:t>
            </a:r>
            <a:r>
              <a:rPr lang="en-US" dirty="0"/>
              <a:t>Creative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Инновации</a:t>
            </a:r>
            <a:r>
              <a:rPr lang="en-US" dirty="0"/>
              <a:t> FinTech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Инновации </a:t>
            </a:r>
            <a:r>
              <a:rPr lang="en-US" dirty="0"/>
              <a:t>TechNet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EFCD71-32C7-40E1-B4AA-B3DF25310B87}"/>
              </a:ext>
            </a:extLst>
          </p:cNvPr>
          <p:cNvSpPr/>
          <p:nvPr/>
        </p:nvSpPr>
        <p:spPr>
          <a:xfrm>
            <a:off x="7849105" y="226307"/>
            <a:ext cx="3936496" cy="78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312467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36CF1-CC3D-443D-9402-709F5C30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BDE598-B2D2-40EA-BACB-18A5018B8107}"/>
              </a:ext>
            </a:extLst>
          </p:cNvPr>
          <p:cNvSpPr/>
          <p:nvPr/>
        </p:nvSpPr>
        <p:spPr>
          <a:xfrm>
            <a:off x="406399" y="2024421"/>
            <a:ext cx="2620581" cy="582149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РАЗВИТИЕ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35DF7A-9A37-4010-A005-BB19FD54B542}"/>
              </a:ext>
            </a:extLst>
          </p:cNvPr>
          <p:cNvSpPr/>
          <p:nvPr/>
        </p:nvSpPr>
        <p:spPr>
          <a:xfrm>
            <a:off x="3302002" y="2024421"/>
            <a:ext cx="2620581" cy="582149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ПОДДЕРЖКА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E0517D-2F9A-4DAE-87B8-3142483F9D80}"/>
              </a:ext>
            </a:extLst>
          </p:cNvPr>
          <p:cNvSpPr/>
          <p:nvPr/>
        </p:nvSpPr>
        <p:spPr>
          <a:xfrm>
            <a:off x="6260664" y="2024421"/>
            <a:ext cx="2620581" cy="582149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ПРИЗЫ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13E084-9FB1-41A5-B3B1-577B0F1C6EDE}"/>
              </a:ext>
            </a:extLst>
          </p:cNvPr>
          <p:cNvSpPr/>
          <p:nvPr/>
        </p:nvSpPr>
        <p:spPr>
          <a:xfrm>
            <a:off x="9203567" y="2024421"/>
            <a:ext cx="2620581" cy="582149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ПРОДВИЖЕНИЕ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EFD38-FA7A-4A4F-A27A-3C34CDCE6506}"/>
              </a:ext>
            </a:extLst>
          </p:cNvPr>
          <p:cNvSpPr txBox="1"/>
          <p:nvPr/>
        </p:nvSpPr>
        <p:spPr>
          <a:xfrm>
            <a:off x="332829" y="2627598"/>
            <a:ext cx="2846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Проработка проекта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Выявление зоны роста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Тестирование </a:t>
            </a:r>
            <a:br>
              <a:rPr lang="ru-RU" dirty="0"/>
            </a:br>
            <a:r>
              <a:rPr lang="ru-RU" dirty="0"/>
              <a:t>бизнес-гипотез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Формирование устойчивой бизнес-модели проекта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Резидентство в Центрах притяжении </a:t>
            </a:r>
            <a:r>
              <a:rPr lang="en-US" dirty="0" err="1"/>
              <a:t>Igrow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CF721-B057-40CA-8B0E-9C23DB9DCC95}"/>
              </a:ext>
            </a:extLst>
          </p:cNvPr>
          <p:cNvSpPr txBox="1"/>
          <p:nvPr/>
        </p:nvSpPr>
        <p:spPr>
          <a:xfrm>
            <a:off x="3207412" y="2627597"/>
            <a:ext cx="28465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Менторство отраслевых экспертов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Полезные контакты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Поиск партнеров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Помощь в регистрации и организации бизнеса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02D87-13FE-47FD-8A24-C82353D26AD0}"/>
              </a:ext>
            </a:extLst>
          </p:cNvPr>
          <p:cNvSpPr txBox="1"/>
          <p:nvPr/>
        </p:nvSpPr>
        <p:spPr>
          <a:xfrm>
            <a:off x="6197605" y="2629220"/>
            <a:ext cx="2846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Денежные призы от банка (500 баз. вел.)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Возможность привлечь венчурные инвестиции 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Преференции по получению статуса резидентства у  партнеров конкурса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CA09E-3C06-40C2-8BEC-AD7CC7383535}"/>
              </a:ext>
            </a:extLst>
          </p:cNvPr>
          <p:cNvSpPr txBox="1"/>
          <p:nvPr/>
        </p:nvSpPr>
        <p:spPr>
          <a:xfrm>
            <a:off x="9114217" y="2623970"/>
            <a:ext cx="2846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Пилотирование проектов и внедрение разработок на предприятиях в реальном секторе</a:t>
            </a:r>
            <a:endParaRPr lang="en-US" dirty="0"/>
          </a:p>
          <a:p>
            <a:pPr marL="179388" indent="-179388">
              <a:buFont typeface="Wingdings" panose="05000000000000000000" pitchFamily="2" charset="2"/>
              <a:buChar char="Ø"/>
            </a:pPr>
            <a:endParaRPr lang="ru-RU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dirty="0"/>
              <a:t>Финансирование спроса на инновационные разработки со стороны конечных пользователей</a:t>
            </a:r>
            <a:endParaRPr lang="en-US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3E5C5A-8BC9-432F-9722-35E25D0DD63A}"/>
              </a:ext>
            </a:extLst>
          </p:cNvPr>
          <p:cNvSpPr/>
          <p:nvPr/>
        </p:nvSpPr>
        <p:spPr>
          <a:xfrm>
            <a:off x="7887855" y="189363"/>
            <a:ext cx="3897745" cy="8081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ЦЕННОСТИ ДЛЯ УЧАСТНИКОВ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115334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B97D6-6D13-4A23-B8B2-4223A890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603AC6-4C6A-448F-8D49-EE4DCA35F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0" y="3175316"/>
            <a:ext cx="2513077" cy="21073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FDE7BE-973E-41CA-816A-DCE1A04555A7}"/>
              </a:ext>
            </a:extLst>
          </p:cNvPr>
          <p:cNvSpPr/>
          <p:nvPr/>
        </p:nvSpPr>
        <p:spPr>
          <a:xfrm>
            <a:off x="340961" y="5329382"/>
            <a:ext cx="2513077" cy="1527343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138"/>
            <a:r>
              <a:rPr lang="ru-RU" b="1" dirty="0"/>
              <a:t>ПОДГОТОВИТЕЛЬНЫЙ</a:t>
            </a:r>
          </a:p>
          <a:p>
            <a:pPr indent="84138"/>
            <a:endParaRPr lang="ru-RU" dirty="0"/>
          </a:p>
          <a:p>
            <a:pPr marL="84138"/>
            <a:r>
              <a:rPr lang="ru-RU" dirty="0"/>
              <a:t>Сбор заявок на участие в конкурсной программе.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C3575ED-E614-4C2B-A127-F230628E53C2}"/>
              </a:ext>
            </a:extLst>
          </p:cNvPr>
          <p:cNvSpPr/>
          <p:nvPr/>
        </p:nvSpPr>
        <p:spPr>
          <a:xfrm>
            <a:off x="3313323" y="4525818"/>
            <a:ext cx="2513077" cy="2332181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b="1" dirty="0"/>
              <a:t>ОБРАЗОВАТЕЛЬНЫЙ</a:t>
            </a:r>
          </a:p>
          <a:p>
            <a:pPr marL="84138"/>
            <a:endParaRPr lang="ru-RU" dirty="0"/>
          </a:p>
          <a:p>
            <a:pPr marL="84138"/>
            <a:r>
              <a:rPr lang="ru-RU" dirty="0"/>
              <a:t>Проведение бизнес-тренингов и практикумов, с целью проработки бизнес-идей и написание бизнес-плана.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678630-399B-40A0-B1CB-39C24C236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86" y="2366892"/>
            <a:ext cx="2505807" cy="21073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6A4CAC-0EC9-4424-ABF5-C7B1D031C6B3}"/>
              </a:ext>
            </a:extLst>
          </p:cNvPr>
          <p:cNvSpPr/>
          <p:nvPr/>
        </p:nvSpPr>
        <p:spPr>
          <a:xfrm>
            <a:off x="6376916" y="4165600"/>
            <a:ext cx="2505807" cy="2681890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endParaRPr lang="ru-RU" b="1" dirty="0"/>
          </a:p>
          <a:p>
            <a:pPr marL="84138"/>
            <a:r>
              <a:rPr lang="ru-RU" b="1" dirty="0"/>
              <a:t>АКСЕЛЕРАЦИЯ</a:t>
            </a:r>
          </a:p>
          <a:p>
            <a:pPr marL="84138"/>
            <a:endParaRPr lang="ru-RU" dirty="0"/>
          </a:p>
          <a:p>
            <a:pPr marL="84138"/>
            <a:r>
              <a:rPr lang="ru-RU" dirty="0"/>
              <a:t>Подготовка элементов бизнес-модели и презентации к участию в финальной конференции под руководством бизнес-</a:t>
            </a:r>
            <a:r>
              <a:rPr lang="ru-RU" dirty="0" err="1"/>
              <a:t>трекера</a:t>
            </a:r>
            <a:r>
              <a:rPr lang="ru-RU" dirty="0"/>
              <a:t>.</a:t>
            </a:r>
          </a:p>
          <a:p>
            <a:pPr marL="84138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5B4976-1137-4B00-AAD9-3C73F0A4B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48" y="2003834"/>
            <a:ext cx="2505807" cy="211311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1F1C0E-A26D-4F4C-A6B7-0E56842DD65C}"/>
              </a:ext>
            </a:extLst>
          </p:cNvPr>
          <p:cNvSpPr/>
          <p:nvPr/>
        </p:nvSpPr>
        <p:spPr>
          <a:xfrm>
            <a:off x="9349279" y="3713018"/>
            <a:ext cx="2505807" cy="3144980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endParaRPr lang="ru-RU" b="1" dirty="0"/>
          </a:p>
          <a:p>
            <a:pPr marL="84138"/>
            <a:endParaRPr lang="ru-RU" b="1" dirty="0"/>
          </a:p>
          <a:p>
            <a:pPr marL="84138"/>
            <a:endParaRPr lang="ru-RU" b="1" dirty="0"/>
          </a:p>
          <a:p>
            <a:pPr marL="84138"/>
            <a:endParaRPr lang="ru-RU" b="1" dirty="0"/>
          </a:p>
          <a:p>
            <a:pPr marL="84138"/>
            <a:r>
              <a:rPr lang="ru-RU" b="1" dirty="0"/>
              <a:t>РЕСПУБЛИКАНСКИЙ </a:t>
            </a:r>
            <a:r>
              <a:rPr lang="en-US" b="1" dirty="0"/>
              <a:t>DEMO DAY</a:t>
            </a:r>
            <a:endParaRPr lang="ru-RU" b="1" dirty="0"/>
          </a:p>
          <a:p>
            <a:pPr marL="84138"/>
            <a:endParaRPr lang="en-US" dirty="0"/>
          </a:p>
          <a:p>
            <a:pPr marL="84138"/>
            <a:r>
              <a:rPr lang="en-US" dirty="0"/>
              <a:t>(</a:t>
            </a:r>
            <a:r>
              <a:rPr lang="ru-RU" dirty="0"/>
              <a:t>финал конкурса стартапов</a:t>
            </a:r>
            <a:r>
              <a:rPr lang="en-US" dirty="0"/>
              <a:t>)</a:t>
            </a:r>
            <a:endParaRPr lang="ru-RU" dirty="0"/>
          </a:p>
          <a:p>
            <a:pPr marL="84138"/>
            <a:endParaRPr lang="ru-RU" dirty="0"/>
          </a:p>
          <a:p>
            <a:pPr marL="84138"/>
            <a:r>
              <a:rPr lang="ru-RU" dirty="0"/>
              <a:t>Презентация бизнес-проектов перед участниками экспертного совета.</a:t>
            </a:r>
          </a:p>
          <a:p>
            <a:pPr marL="84138"/>
            <a:endParaRPr lang="ru-RU" dirty="0"/>
          </a:p>
          <a:p>
            <a:pPr marL="84138"/>
            <a:endParaRPr lang="ru-RU" dirty="0"/>
          </a:p>
          <a:p>
            <a:pPr marL="84138"/>
            <a:r>
              <a:rPr lang="ru-RU" dirty="0"/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AE1D06-E25C-4E58-8367-E827F6B16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79" y="1547063"/>
            <a:ext cx="2505807" cy="210726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CA48A6-33D5-4EC0-802C-7D1DED2AB8D0}"/>
              </a:ext>
            </a:extLst>
          </p:cNvPr>
          <p:cNvSpPr/>
          <p:nvPr/>
        </p:nvSpPr>
        <p:spPr>
          <a:xfrm>
            <a:off x="7906327" y="207835"/>
            <a:ext cx="3879274" cy="78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ЭТАПЫ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7445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6CC04A48-783F-4AD9-9B07-2AB90C453F8F}"/>
              </a:ext>
            </a:extLst>
          </p:cNvPr>
          <p:cNvSpPr/>
          <p:nvPr/>
        </p:nvSpPr>
        <p:spPr>
          <a:xfrm>
            <a:off x="8019378" y="2034973"/>
            <a:ext cx="4141091" cy="3352800"/>
          </a:xfrm>
          <a:prstGeom prst="rightArrow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7535E4F0-2C77-4380-9382-DCF723086F31}"/>
              </a:ext>
            </a:extLst>
          </p:cNvPr>
          <p:cNvSpPr/>
          <p:nvPr/>
        </p:nvSpPr>
        <p:spPr>
          <a:xfrm>
            <a:off x="5239404" y="2040223"/>
            <a:ext cx="3605058" cy="3352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8DAAF7A-DD47-4E0C-B79E-CE27E5295BE4}"/>
              </a:ext>
            </a:extLst>
          </p:cNvPr>
          <p:cNvSpPr/>
          <p:nvPr/>
        </p:nvSpPr>
        <p:spPr>
          <a:xfrm>
            <a:off x="2448907" y="2034963"/>
            <a:ext cx="3605058" cy="33528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36CF1-CC3D-443D-9402-709F5C30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DCE1F18-BF99-470A-9E2B-780E70E49D78}"/>
              </a:ext>
            </a:extLst>
          </p:cNvPr>
          <p:cNvSpPr/>
          <p:nvPr/>
        </p:nvSpPr>
        <p:spPr>
          <a:xfrm>
            <a:off x="178194" y="2027546"/>
            <a:ext cx="3101037" cy="3352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EFD38-FA7A-4A4F-A27A-3C34CDCE6506}"/>
              </a:ext>
            </a:extLst>
          </p:cNvPr>
          <p:cNvSpPr txBox="1"/>
          <p:nvPr/>
        </p:nvSpPr>
        <p:spPr>
          <a:xfrm>
            <a:off x="292528" y="3331769"/>
            <a:ext cx="255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Прием заявок на образовательный этап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9258E-951C-4005-AE55-FC67F32CC9C8}"/>
              </a:ext>
            </a:extLst>
          </p:cNvPr>
          <p:cNvSpPr txBox="1"/>
          <p:nvPr/>
        </p:nvSpPr>
        <p:spPr>
          <a:xfrm>
            <a:off x="217210" y="3028297"/>
            <a:ext cx="1786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01.03 – 17.04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FFC4C-EA6A-4C46-BB53-EC19EC084E99}"/>
              </a:ext>
            </a:extLst>
          </p:cNvPr>
          <p:cNvSpPr txBox="1"/>
          <p:nvPr/>
        </p:nvSpPr>
        <p:spPr>
          <a:xfrm>
            <a:off x="3259065" y="3312758"/>
            <a:ext cx="311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Образовательный этап</a:t>
            </a:r>
          </a:p>
          <a:p>
            <a:r>
              <a:rPr lang="ru-RU" dirty="0"/>
              <a:t>Прием заявок на акселерационный этап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70419-9CF7-4A0F-826D-FD8832C591D1}"/>
              </a:ext>
            </a:extLst>
          </p:cNvPr>
          <p:cNvSpPr txBox="1"/>
          <p:nvPr/>
        </p:nvSpPr>
        <p:spPr>
          <a:xfrm>
            <a:off x="3180062" y="2982632"/>
            <a:ext cx="1786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.0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.0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3D36AF-8E16-40A0-B68B-75D33D00F781}"/>
              </a:ext>
            </a:extLst>
          </p:cNvPr>
          <p:cNvSpPr txBox="1"/>
          <p:nvPr/>
        </p:nvSpPr>
        <p:spPr>
          <a:xfrm>
            <a:off x="6055719" y="3310749"/>
            <a:ext cx="311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Акселерационный этап</a:t>
            </a:r>
          </a:p>
          <a:p>
            <a:r>
              <a:rPr lang="ru-RU" dirty="0"/>
              <a:t>Прием заявок на </a:t>
            </a:r>
            <a:endParaRPr lang="en-US" dirty="0"/>
          </a:p>
          <a:p>
            <a:r>
              <a:rPr lang="ru-RU" dirty="0"/>
              <a:t>участие в </a:t>
            </a:r>
            <a:r>
              <a:rPr lang="en-US" dirty="0" err="1"/>
              <a:t>DemoDay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060B3-B682-43BD-B883-0DAB6F2E0156}"/>
              </a:ext>
            </a:extLst>
          </p:cNvPr>
          <p:cNvSpPr txBox="1"/>
          <p:nvPr/>
        </p:nvSpPr>
        <p:spPr>
          <a:xfrm>
            <a:off x="5973824" y="2982632"/>
            <a:ext cx="1786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.0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F4260-94C8-4296-98EF-DB88C6355E81}"/>
              </a:ext>
            </a:extLst>
          </p:cNvPr>
          <p:cNvSpPr txBox="1"/>
          <p:nvPr/>
        </p:nvSpPr>
        <p:spPr>
          <a:xfrm>
            <a:off x="8944310" y="3298072"/>
            <a:ext cx="287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Республиканский </a:t>
            </a:r>
            <a:r>
              <a:rPr lang="en-US" dirty="0" err="1"/>
              <a:t>DemoDay</a:t>
            </a:r>
            <a:endParaRPr lang="en-US" dirty="0"/>
          </a:p>
          <a:p>
            <a:r>
              <a:rPr lang="ru-RU" dirty="0"/>
              <a:t>Торжественное </a:t>
            </a:r>
          </a:p>
          <a:p>
            <a:r>
              <a:rPr lang="ru-RU" dirty="0"/>
              <a:t>награждение победителей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9C3906-380D-40BA-8775-6701C8D6599E}"/>
              </a:ext>
            </a:extLst>
          </p:cNvPr>
          <p:cNvSpPr txBox="1"/>
          <p:nvPr/>
        </p:nvSpPr>
        <p:spPr>
          <a:xfrm>
            <a:off x="8823430" y="2963880"/>
            <a:ext cx="1786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Ноябрь 2022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D5E08F9-2B75-4FDC-B84E-2D5EFA5AD81F}"/>
              </a:ext>
            </a:extLst>
          </p:cNvPr>
          <p:cNvSpPr/>
          <p:nvPr/>
        </p:nvSpPr>
        <p:spPr>
          <a:xfrm>
            <a:off x="7906327" y="226307"/>
            <a:ext cx="3879274" cy="78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ГРАФИК КОНКУРСА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5E293F92-33A0-45BC-8838-7562F366EC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6206" y="4826793"/>
            <a:ext cx="1043709" cy="711200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DB01E8C8-30EC-42DD-A1ED-9E5B60A589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19289" y="4830668"/>
            <a:ext cx="1043709" cy="711200"/>
          </a:xfrm>
          <a:prstGeom prst="bentConnector3">
            <a:avLst>
              <a:gd name="adj1" fmla="val 64159"/>
            </a:avLst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3B109F3-15AC-4356-AC3F-E179ED24675C}"/>
              </a:ext>
            </a:extLst>
          </p:cNvPr>
          <p:cNvSpPr/>
          <p:nvPr/>
        </p:nvSpPr>
        <p:spPr>
          <a:xfrm>
            <a:off x="5006110" y="5704248"/>
            <a:ext cx="2512291" cy="9540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Сбор заявок на участие в акселерации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A0C44CA-C0FC-4885-8867-259AE90CE8B9}"/>
              </a:ext>
            </a:extLst>
          </p:cNvPr>
          <p:cNvSpPr/>
          <p:nvPr/>
        </p:nvSpPr>
        <p:spPr>
          <a:xfrm>
            <a:off x="7840598" y="5716170"/>
            <a:ext cx="2512291" cy="954041"/>
          </a:xfrm>
          <a:prstGeom prst="round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Сбор заявок на участие в финале</a:t>
            </a:r>
          </a:p>
        </p:txBody>
      </p:sp>
    </p:spTree>
    <p:extLst>
      <p:ext uri="{BB962C8B-B14F-4D97-AF65-F5344CB8AC3E}">
        <p14:creationId xmlns:p14="http://schemas.microsoft.com/office/powerpoint/2010/main" val="255465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36CF1-CC3D-443D-9402-709F5C30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D5E08F9-2B75-4FDC-B84E-2D5EFA5AD81F}"/>
              </a:ext>
            </a:extLst>
          </p:cNvPr>
          <p:cNvSpPr/>
          <p:nvPr/>
        </p:nvSpPr>
        <p:spPr>
          <a:xfrm>
            <a:off x="7906327" y="226307"/>
            <a:ext cx="3879274" cy="78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ПАРТНЕРЫ КОНКУРСА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F9FF8-E72A-439D-81B6-D71C14C15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25" y="0"/>
            <a:ext cx="2085550" cy="2085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ABE5EB-C728-440E-B8D9-BF81E623C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07" y="2344181"/>
            <a:ext cx="1710008" cy="7662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EB44909-C02B-4F49-881C-73AD44C42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5" y="3659092"/>
            <a:ext cx="1234053" cy="123405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BF5D48-68B0-4C1A-9A9F-47367A7E8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93" y="5626587"/>
            <a:ext cx="2402001" cy="4072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0C4AA53-3192-433E-81C5-AF544C5AA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3" y="2044385"/>
            <a:ext cx="1359149" cy="13465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F3FD86-6B84-4B43-A46D-7ED5C2D07D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7" y="5356638"/>
            <a:ext cx="3413140" cy="115049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6C7F45C-DA03-4D83-98CB-3E3B3F2FA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52" y="5270918"/>
            <a:ext cx="1785801" cy="111859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08D28D7-2925-42A1-BE58-37E568C76C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25" y="3637254"/>
            <a:ext cx="1607338" cy="137875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251DF8E-8C16-4C52-B278-D13F38DB55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74" y="5270918"/>
            <a:ext cx="1962235" cy="111859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822DA9B-6ADE-4D9B-9CC9-0E702A6562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63" y="2025037"/>
            <a:ext cx="1375528" cy="137552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CD5DA4-4CE2-4E0D-B18F-B63A138E3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04" y="3342096"/>
            <a:ext cx="1096523" cy="155104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05BF7D-E82B-46DB-ACA2-5477012E9B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64" y="1785043"/>
            <a:ext cx="1655733" cy="165573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B5E3242-581F-4E72-A5C6-3734571598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93" y="3751387"/>
            <a:ext cx="2031868" cy="115049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A4C7A3D-B107-4399-89F2-97EDAAD45C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32" y="3342095"/>
            <a:ext cx="1494641" cy="149464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0A97EC9-F444-4DC1-95AF-FDB4D7BE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1" y="3839707"/>
            <a:ext cx="2137724" cy="86331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878975E-1FCC-41DB-A2C1-0CEFC4FDE4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82" y="2198604"/>
            <a:ext cx="1866310" cy="10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B97D6-6D13-4A23-B8B2-4223A890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07835"/>
            <a:ext cx="3101037" cy="14317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9829F4-4D91-47AF-BF2F-FDE79D1D232A}"/>
              </a:ext>
            </a:extLst>
          </p:cNvPr>
          <p:cNvSpPr/>
          <p:nvPr/>
        </p:nvSpPr>
        <p:spPr>
          <a:xfrm>
            <a:off x="3938858" y="2297317"/>
            <a:ext cx="4314284" cy="939868"/>
          </a:xfrm>
          <a:prstGeom prst="rect">
            <a:avLst/>
          </a:prstGeom>
          <a:solidFill>
            <a:srgbClr val="E85222"/>
          </a:solidFill>
          <a:ln>
            <a:solidFill>
              <a:srgbClr val="E8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ndara" panose="020E0502030303020204" pitchFamily="34" charset="0"/>
              </a:rPr>
              <a:t>ХОТИТЕ ПРИНЯТЬ УЧАСТИЕ?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945BD-70C6-4FD9-841F-DD07B1CA4217}"/>
              </a:ext>
            </a:extLst>
          </p:cNvPr>
          <p:cNvSpPr txBox="1"/>
          <p:nvPr/>
        </p:nvSpPr>
        <p:spPr>
          <a:xfrm>
            <a:off x="3834581" y="3498134"/>
            <a:ext cx="459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startup@belapb.by | +375 29 608 23 07</a:t>
            </a:r>
            <a:br>
              <a:rPr lang="ru-RU" dirty="0"/>
            </a:br>
            <a:r>
              <a:rPr lang="en-US" dirty="0"/>
              <a:t>https://startup-marafon.bitrix24site.by/</a:t>
            </a:r>
          </a:p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A7D06-D85E-4E73-8E6B-AC3BA4059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8" y="4421464"/>
            <a:ext cx="1417221" cy="14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0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264</Words>
  <Application>Microsoft Office PowerPoint</Application>
  <PresentationFormat>Широкоэкранный</PresentationFormat>
  <Paragraphs>92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2022-01-25T11:36:12Z</dcterms:created>
  <dcterms:modified xsi:type="dcterms:W3CDTF">2022-04-15T06:53:52Z</dcterms:modified>
</cp:coreProperties>
</file>